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rialBlac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51774f2a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951774f2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8439dc954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8439dc9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8b6e08ef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8b6e08ef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8439dc95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8439dc9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8439dc954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8439dc9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963ae5de7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963ae5de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963ae5de7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963ae5de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8439dc95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8439dc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439dc95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439dc9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8439dc95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8439dc9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951774f2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951774f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8439dc95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8439dc9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8b6e08ef3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8b6e08e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8439dc954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8439dc9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8439dc95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8439dc9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12648" y="3293316"/>
            <a:ext cx="5509071" cy="150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600"/>
              <a:buFont typeface="Arial Black"/>
              <a:buNone/>
              <a:defRPr sz="3600">
                <a:solidFill>
                  <a:srgbClr val="FFC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2648" y="4864061"/>
            <a:ext cx="5509071" cy="10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3" y="196972"/>
            <a:ext cx="3461238" cy="10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612647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 Black"/>
              <a:buNone/>
              <a:defRPr sz="2800">
                <a:solidFill>
                  <a:srgbClr val="FFC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612647" y="1810512"/>
            <a:ext cx="10972800" cy="436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">
  <p:cSld name="Section Divider 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640080" y="4833257"/>
            <a:ext cx="3773731" cy="0"/>
          </a:xfrm>
          <a:prstGeom prst="straightConnector1">
            <a:avLst/>
          </a:prstGeom>
          <a:noFill/>
          <a:ln cap="flat" cmpd="sng" w="508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12648" y="4050792"/>
            <a:ext cx="4518025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612648" y="365760"/>
            <a:ext cx="5760720" cy="5674995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562724" y="365760"/>
            <a:ext cx="5016629" cy="761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Pts val="2000"/>
              <a:buNone/>
              <a:defRPr sz="2000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body"/>
          </p:nvPr>
        </p:nvSpPr>
        <p:spPr>
          <a:xfrm>
            <a:off x="6562724" y="1298448"/>
            <a:ext cx="5016629" cy="4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612648" y="3293316"/>
            <a:ext cx="5509071" cy="150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Arial Black"/>
              <a:buNone/>
              <a:defRPr sz="36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612648" y="4864061"/>
            <a:ext cx="5509071" cy="10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042" y="129828"/>
            <a:ext cx="3756819" cy="117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09600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idx="1" type="body"/>
          </p:nvPr>
        </p:nvSpPr>
        <p:spPr>
          <a:xfrm>
            <a:off x="609600" y="1810512"/>
            <a:ext cx="10972800" cy="4361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9"/>
          <p:cNvCxnSpPr/>
          <p:nvPr/>
        </p:nvCxnSpPr>
        <p:spPr>
          <a:xfrm>
            <a:off x="640080" y="4833257"/>
            <a:ext cx="3773731" cy="0"/>
          </a:xfrm>
          <a:prstGeom prst="straightConnector1">
            <a:avLst/>
          </a:prstGeom>
          <a:noFill/>
          <a:ln cap="flat" cmpd="sng" w="50800">
            <a:solidFill>
              <a:srgbClr val="99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612648" y="4041648"/>
            <a:ext cx="6194425" cy="699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Text and Object ">
  <p:cSld name="2 Column - Text and Object 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612648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6184394" y="1825625"/>
            <a:ext cx="5394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612647" y="1825625"/>
            <a:ext cx="5394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>
            <p:ph idx="2" type="pic"/>
          </p:nvPr>
        </p:nvSpPr>
        <p:spPr>
          <a:xfrm>
            <a:off x="612648" y="365760"/>
            <a:ext cx="5760720" cy="567842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6559296" y="365760"/>
            <a:ext cx="5020056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  <a:defRPr b="1" i="0" sz="200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3" type="body"/>
          </p:nvPr>
        </p:nvSpPr>
        <p:spPr>
          <a:xfrm>
            <a:off x="6559296" y="1300797"/>
            <a:ext cx="5020056" cy="47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4870613" y="-623226"/>
            <a:ext cx="8104451" cy="81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12648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 Black"/>
              <a:buNone/>
              <a:defRPr b="0" i="0" sz="28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12648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1">
            <a:alphaModFix amt="5000"/>
          </a:blip>
          <a:srcRect b="0" l="0" r="0" t="0"/>
          <a:stretch/>
        </p:blipFill>
        <p:spPr>
          <a:xfrm>
            <a:off x="4862146" y="-623226"/>
            <a:ext cx="8104451" cy="81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612648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b="1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612648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  <p:sldLayoutId id="2147483653" r:id="rId4"/>
    <p:sldLayoutId id="2147483654" r:id="rId5"/>
    <p:sldLayoutId id="2147483655" r:id="rId6"/>
    <p:sldLayoutId id="214748365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.mysql.com/doc/index-other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556023" y="1640866"/>
            <a:ext cx="5509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Arial Black"/>
              <a:buNone/>
            </a:pPr>
            <a:r>
              <a:rPr lang="en-US" sz="3200"/>
              <a:t>ChatDB Demo</a:t>
            </a:r>
            <a:endParaRPr/>
          </a:p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612648" y="3547786"/>
            <a:ext cx="5509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By Group 19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X</a:t>
            </a:r>
            <a:r>
              <a:rPr lang="en-US"/>
              <a:t>iaolong Wen，Guangze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 or delete collection (.json)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52012"/>
            <a:ext cx="8716675" cy="35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500" y="2188225"/>
            <a:ext cx="8388583" cy="39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MongoDB: </a:t>
            </a:r>
            <a:r>
              <a:rPr lang="en-US"/>
              <a:t>Sample Queries and Sample with constructs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</a:t>
            </a:r>
            <a:r>
              <a:rPr lang="en-US" sz="1500"/>
              <a:t>ample queries: Generate general-purpose sample queries for MongoDB collections based on their schema and content.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Schema Inspection: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Analyzes collections and identifies numeric, text, and date fields from a sample document.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Dynamic Query Generation: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Generates queries for: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Aggregations ($sum, $avg).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Text search ($regex).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Sorting ($sort).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Filtering numeric fields (&gt;, BETWEEN).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With construct queries: Generate queries focused on specific MongoDB constructs (e.g., $match, $group, $sort, $limit) for deeper insights into the database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Construct-Specific Querying: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Generates queries for a specified MongoDB construct: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$match: Filtering based on numeric, text, or date fields.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$group: Aggregations grouped by fields.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$sort: Sorting by fields in ascending or descending order.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$limit: Restricting results or implementing pagination.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Each construct focuses on its corresponding query stage.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Schema-Based Querying: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Uses schema information to generate construct-relevant queries.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84" y="195775"/>
            <a:ext cx="5808767" cy="28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275" y="245125"/>
            <a:ext cx="5148201" cy="28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5">
            <a:alphaModFix/>
          </a:blip>
          <a:srcRect b="23248" l="0" r="0" t="0"/>
          <a:stretch/>
        </p:blipFill>
        <p:spPr>
          <a:xfrm>
            <a:off x="179304" y="3115075"/>
            <a:ext cx="5798545" cy="35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000" y="3179500"/>
            <a:ext cx="5229476" cy="34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1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MongoDB</a:t>
            </a:r>
            <a:r>
              <a:rPr lang="en-US" sz="2700"/>
              <a:t>: Q&amp;A in Natural Language</a:t>
            </a:r>
            <a:endParaRPr sz="27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0" y="1566675"/>
            <a:ext cx="5698200" cy="529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Allow user to ask simple questions to perform simple tasks on the current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Basic workflow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Schema Inspection: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Extract field names from a sample document in each collection.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Pattern Matching: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Matches user query to predefined MongoDB patterns using regex.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Field Mapping: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Ensures user terms are mapped to actual fields.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E.g., "region" → "region" ; "sales" → "sales"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Collection Identification: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Locates the collection containing all required fields.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Pipeline Construction:</a:t>
            </a:r>
            <a:endParaRPr sz="1500"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Generates an aggregation pipeline based on matched patterns and mapped fields.</a:t>
            </a:r>
            <a:endParaRPr sz="11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25" y="436350"/>
            <a:ext cx="5248973" cy="27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350" y="3260087"/>
            <a:ext cx="5967652" cy="17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200" y="5114000"/>
            <a:ext cx="6493798" cy="164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Test case(world)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146350" y="14154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25" y="1738700"/>
            <a:ext cx="10972800" cy="41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250" y="1319788"/>
            <a:ext cx="9317250" cy="517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</a:t>
            </a:r>
            <a:r>
              <a:rPr lang="en-US"/>
              <a:t>est cases(Sakila)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00" y="1743675"/>
            <a:ext cx="8791073" cy="449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50" y="1606925"/>
            <a:ext cx="11383475" cy="30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Test cases(student)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4800"/>
            <a:ext cx="12192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2208"/>
            <a:ext cx="12192000" cy="254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612648" y="4041648"/>
            <a:ext cx="6194425" cy="699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1448900" y="4656850"/>
            <a:ext cx="7872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References Datasets used for testing: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MySQL: MySQL Example datasets: 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https://dev.mysql.com/doc/index-other.html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Sakila database on MySQL Example datasets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World database on MySQL Example datasets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Students and enrollments datasets from Hw3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MongoDB: Sample databases from MongoDB cloud: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Sample_</a:t>
            </a: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student_info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Sample_restaurants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Students and enrollments database from Hw3(transformed to .json format)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7932575" y="6110050"/>
            <a:ext cx="41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more </a:t>
            </a:r>
            <a:r>
              <a:rPr lang="en-US"/>
              <a:t>details: </a:t>
            </a:r>
            <a:r>
              <a:rPr lang="en-US"/>
              <a:t>https://github.com/GuangzeLiu/ChatDB_DSCI551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0775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ipeline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61500" y="120575"/>
            <a:ext cx="9573774" cy="66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95500" y="341600"/>
            <a:ext cx="4966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ain Menu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59450" y="1581100"/>
            <a:ext cx="40992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Once the script starts: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S</a:t>
            </a: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elect the database type (MySQL or MongoDB).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Provide the necessary credentials (e.g., host, username, password, MongoDB connection string).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○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When user enter the password for MySQL, their input will be hidden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000" y="480125"/>
            <a:ext cx="6393675" cy="16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825" y="2354475"/>
            <a:ext cx="6205553" cy="186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608" y="4476533"/>
            <a:ext cx="6013849" cy="19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ySQL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09600" y="1509075"/>
            <a:ext cx="83004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Show Tables and Columns: View all tables in the current schema and their columns.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Upload Dataset: Upload .sql files to the connected MySQL database for creating or populating tables.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Delete Dataset: Drop specific tables or the entire schema.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Switch Schema: After dropping a schema, select another existing schema or create a new one.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Ask question:  Process the natural language query and map it to a SQL query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Generate Sample Queries: Create basic and advanced queries based on available tables.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00" y="3806862"/>
            <a:ext cx="3539225" cy="282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5225" y="132625"/>
            <a:ext cx="2397147" cy="64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Mysql: Upload or delete dataset (.sql)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5" y="1389613"/>
            <a:ext cx="8294176" cy="34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975" y="2151600"/>
            <a:ext cx="7216424" cy="448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MySQL: S</a:t>
            </a:r>
            <a:r>
              <a:rPr lang="en-US"/>
              <a:t>ample Queries and </a:t>
            </a:r>
            <a:r>
              <a:rPr lang="en-US"/>
              <a:t>Sample with constructs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Sample queries: Generate a set of sample queries based on table schema and column data types.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Fetch Tables and Columns: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Retrieves tables in the database and their respective columns.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Identifies column types (e.g., numeric, text) and key columns (primary/foreign).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Dynamic Query Patterns: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Creates reusable query templates based on field types and relationships: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Randomly selects queries, executes them, and includes only those that return meaningful results.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Sample queries with constructs: Generate queries focused on specific SQL constructs (e.g., GROUP BY, HAVING, JOIN, EXISTS, ORDER BY)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Construct Queries Based on SQL Constructs: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For each construct: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GROUP BY: Aggregate numeric columns grouped by text or key columns.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HAVING: Filter groups after aggregation.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JOIN: Combine related tables based on keys.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EXISTS: Check the existence of related records.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ORDER BY: Sort records by numeric, text, or date fields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8"/>
          <p:cNvGrpSpPr/>
          <p:nvPr/>
        </p:nvGrpSpPr>
        <p:grpSpPr>
          <a:xfrm>
            <a:off x="970075" y="110375"/>
            <a:ext cx="5664024" cy="6717476"/>
            <a:chOff x="970075" y="110375"/>
            <a:chExt cx="5664024" cy="6717476"/>
          </a:xfrm>
        </p:grpSpPr>
        <p:pic>
          <p:nvPicPr>
            <p:cNvPr id="104" name="Google Shape;10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075" y="110375"/>
              <a:ext cx="5664024" cy="257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075" y="2685557"/>
              <a:ext cx="5664024" cy="41422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250" y="3000125"/>
            <a:ext cx="4576876" cy="38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250" y="30150"/>
            <a:ext cx="4474224" cy="29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0" y="1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ySQL: </a:t>
            </a:r>
            <a:r>
              <a:rPr lang="en-US"/>
              <a:t>Q&amp;A in Natural Language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09600" y="1463050"/>
            <a:ext cx="6061800" cy="51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Allow user to ask simple questions to perform simple tasks on the current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Basic workflow: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Pattern Matching: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Matches user query to predefined SQL patterns.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Example Pattern: (count|number of|how many)...group by</a:t>
            </a:r>
            <a:r>
              <a:rPr lang="en-US" sz="1500"/>
              <a:t>...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Field Mapping: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Maps user terms to schema field names using: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Normalization: Tokenization, lemmatization, and stopword removal.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Similarity Matching: Uses difflib.get_close_matches to find schema matches.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Example: "majors" → "major".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SQL Query Construction: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Combines matched patterns and mapped fields to generate the SQL query.</a:t>
            </a:r>
            <a:endParaRPr sz="15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750" y="3610600"/>
            <a:ext cx="5302524" cy="20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750" y="102675"/>
            <a:ext cx="5302524" cy="335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750" y="4535425"/>
            <a:ext cx="5302526" cy="227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ongoDB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609600" y="1810500"/>
            <a:ext cx="44784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Show Collections and Fields: List all collections in the current database and explore their field structures.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Upload Dataset: Insert .json files into the connected MongoDB database as collections.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Delete Dataset: Drop specific collections or the entire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Switch Database: After dropping a database, choose an existing one or create a new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Ask question: Process the natural language query and map it to a MongoDB query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</a:t>
            </a:r>
            <a:r>
              <a:rPr lang="en-US" sz="1500"/>
              <a:t>enerate Sample Queries: Generate MongoDB aggregation pipelines and queries based on collections.</a:t>
            </a:r>
            <a:endParaRPr sz="15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000" y="2362325"/>
            <a:ext cx="3333788" cy="24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9871" y="155897"/>
            <a:ext cx="2874425" cy="64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C Powerpoint Template - Red ">
  <a:themeElements>
    <a:clrScheme name="Custom 51">
      <a:dk1>
        <a:srgbClr val="990000"/>
      </a:dk1>
      <a:lt1>
        <a:srgbClr val="FFFFFF"/>
      </a:lt1>
      <a:dk2>
        <a:srgbClr val="445469"/>
      </a:dk2>
      <a:lt2>
        <a:srgbClr val="E7E6E6"/>
      </a:lt2>
      <a:accent1>
        <a:srgbClr val="991B1E"/>
      </a:accent1>
      <a:accent2>
        <a:srgbClr val="FFCC00"/>
      </a:accent2>
      <a:accent3>
        <a:srgbClr val="939598"/>
      </a:accent3>
      <a:accent4>
        <a:srgbClr val="CCCCCC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SC Powerpoint Template -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